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5" r:id="rId2"/>
    <p:sldId id="258" r:id="rId3"/>
    <p:sldId id="257" r:id="rId4"/>
    <p:sldId id="286" r:id="rId5"/>
    <p:sldId id="291" r:id="rId6"/>
    <p:sldId id="294" r:id="rId7"/>
    <p:sldId id="288" r:id="rId8"/>
    <p:sldId id="311" r:id="rId9"/>
    <p:sldId id="298" r:id="rId10"/>
    <p:sldId id="292" r:id="rId11"/>
    <p:sldId id="295" r:id="rId12"/>
    <p:sldId id="306" r:id="rId13"/>
    <p:sldId id="299" r:id="rId14"/>
    <p:sldId id="304" r:id="rId15"/>
    <p:sldId id="312" r:id="rId16"/>
    <p:sldId id="303" r:id="rId17"/>
    <p:sldId id="324" r:id="rId18"/>
    <p:sldId id="305" r:id="rId19"/>
    <p:sldId id="289" r:id="rId20"/>
    <p:sldId id="300" r:id="rId21"/>
    <p:sldId id="290" r:id="rId22"/>
    <p:sldId id="270" r:id="rId23"/>
    <p:sldId id="326" r:id="rId24"/>
    <p:sldId id="314" r:id="rId25"/>
    <p:sldId id="273" r:id="rId26"/>
    <p:sldId id="310" r:id="rId27"/>
    <p:sldId id="325" r:id="rId28"/>
    <p:sldId id="316" r:id="rId29"/>
    <p:sldId id="317" r:id="rId30"/>
    <p:sldId id="319" r:id="rId31"/>
    <p:sldId id="322" r:id="rId32"/>
    <p:sldId id="331" r:id="rId33"/>
    <p:sldId id="308" r:id="rId34"/>
    <p:sldId id="274" r:id="rId35"/>
    <p:sldId id="278" r:id="rId36"/>
    <p:sldId id="27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CC"/>
    <a:srgbClr val="99CCFF"/>
    <a:srgbClr val="FFCCFF"/>
    <a:srgbClr val="FFB3F4"/>
    <a:srgbClr val="DAEFC3"/>
    <a:srgbClr val="FF6600"/>
    <a:srgbClr val="CDFFC9"/>
    <a:srgbClr val="BCE292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0" autoAdjust="0"/>
    <p:restoredTop sz="94532" autoAdjust="0"/>
  </p:normalViewPr>
  <p:slideViewPr>
    <p:cSldViewPr>
      <p:cViewPr varScale="1">
        <p:scale>
          <a:sx n="100" d="100"/>
          <a:sy n="100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47EC-E7D4-446C-A473-15CB8CDA0D9C}" type="datetimeFigureOut">
              <a:rPr lang="en-IE" smtClean="0"/>
              <a:pPr/>
              <a:t>30/11/2015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A8AE9-CFCC-40CC-9CEA-A581CCE9FBDC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74779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A8AE9-CFCC-40CC-9CEA-A581CCE9FBDC}" type="slidenum">
              <a:rPr lang="en-IE" smtClean="0"/>
              <a:pPr/>
              <a:t>25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42350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A8AE9-CFCC-40CC-9CEA-A581CCE9FBDC}" type="slidenum">
              <a:rPr lang="en-IE" smtClean="0"/>
              <a:pPr/>
              <a:t>36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29991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02EDF-31C1-49F6-AD58-116294DDCC3F}" type="datetimeFigureOut">
              <a:rPr lang="en-US" smtClean="0"/>
              <a:pPr/>
              <a:t>11/30/2015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5532-7003-4E24-BA5A-7A0DE43E2DC9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2.jpeg"/><Relationship Id="rId7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73.jpe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microsoft.com/office/2007/relationships/hdphoto" Target="../media/hdphoto15.wdp"/><Relationship Id="rId4" Type="http://schemas.openxmlformats.org/officeDocument/2006/relationships/image" Target="../media/image78.jpeg"/><Relationship Id="rId9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16616" y="2130425"/>
            <a:ext cx="792088" cy="147002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1268744" y="5301208"/>
            <a:ext cx="72008" cy="337592"/>
          </a:xfrm>
        </p:spPr>
        <p:txBody>
          <a:bodyPr>
            <a:normAutofit fontScale="62500" lnSpcReduction="20000"/>
          </a:bodyPr>
          <a:lstStyle/>
          <a:p>
            <a:endParaRPr lang="en-IE" dirty="0"/>
          </a:p>
        </p:txBody>
      </p:sp>
      <p:pic>
        <p:nvPicPr>
          <p:cNvPr id="1026" name="Picture 2" descr="http://dein-foto-auf-irland.de/index.php?rex_img_type=tiles_popup&amp;rex_img_dir=3&amp;rex_img_file=muckross-house-13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5437673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Muckross</a:t>
            </a:r>
            <a:r>
              <a:rPr lang="en-I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House, Killarney</a:t>
            </a:r>
            <a:endParaRPr lang="en-I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9539" y="1"/>
            <a:ext cx="2013858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1303" r="-4870"/>
          <a:stretch/>
        </p:blipFill>
        <p:spPr>
          <a:xfrm>
            <a:off x="0" y="4265712"/>
            <a:ext cx="3873672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0"/>
            <a:ext cx="6558745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39324" y="3573016"/>
            <a:ext cx="5197171" cy="31700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err="1" smtClean="0"/>
              <a:t>Muckross</a:t>
            </a:r>
            <a:r>
              <a:rPr lang="en-IE" sz="2000" dirty="0" smtClean="0"/>
              <a:t> House was completed in 1843 for Henry Arthur Herbert and his wife Mary. </a:t>
            </a:r>
          </a:p>
          <a:p>
            <a:endParaRPr lang="en-IE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smtClean="0"/>
              <a:t>It was designed by the Scottish architect William Burn. He was famous for his Victorian country house designs.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err="1" smtClean="0"/>
              <a:t>Muckross</a:t>
            </a:r>
            <a:r>
              <a:rPr lang="en-IE" sz="2000" dirty="0" smtClean="0"/>
              <a:t> House was built </a:t>
            </a:r>
            <a:r>
              <a:rPr lang="en-IE" sz="2000" dirty="0"/>
              <a:t>in the Elizabethan </a:t>
            </a:r>
            <a:r>
              <a:rPr lang="en-IE" sz="2000" dirty="0" smtClean="0"/>
              <a:t>style, of imported Portland stone.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511660" y="648866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solidFill>
                  <a:schemeClr val="bg1"/>
                </a:solidFill>
              </a:rPr>
              <a:t>19</a:t>
            </a:r>
            <a:r>
              <a:rPr lang="en-IE" sz="1600" b="1" baseline="30000" dirty="0" smtClean="0">
                <a:solidFill>
                  <a:schemeClr val="bg1"/>
                </a:solidFill>
              </a:rPr>
              <a:t>th</a:t>
            </a:r>
            <a:r>
              <a:rPr lang="en-IE" sz="1600" b="1" dirty="0" smtClean="0">
                <a:solidFill>
                  <a:schemeClr val="bg1"/>
                </a:solidFill>
              </a:rPr>
              <a:t> century view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306896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19</a:t>
            </a:r>
            <a:r>
              <a:rPr lang="en-IE" sz="1600" b="1" baseline="30000" dirty="0">
                <a:solidFill>
                  <a:schemeClr val="bg1"/>
                </a:solidFill>
              </a:rPr>
              <a:t>th</a:t>
            </a:r>
            <a:r>
              <a:rPr lang="en-IE" sz="1600" b="1" dirty="0">
                <a:solidFill>
                  <a:schemeClr val="bg1"/>
                </a:solidFill>
              </a:rPr>
              <a:t> century view</a:t>
            </a:r>
          </a:p>
          <a:p>
            <a:endParaRPr lang="en-IE" sz="1600" dirty="0"/>
          </a:p>
        </p:txBody>
      </p:sp>
    </p:spTree>
    <p:extLst>
      <p:ext uri="{BB962C8B-B14F-4D97-AF65-F5344CB8AC3E}">
        <p14:creationId xmlns="" xmlns:p14="http://schemas.microsoft.com/office/powerpoint/2010/main" val="424110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21152"/>
            <a:ext cx="5191132" cy="5900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 flipV="1">
            <a:off x="11412760" y="5373216"/>
            <a:ext cx="576064" cy="3600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07505" y="6211669"/>
            <a:ext cx="460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Victoria (1819-1901), became Queen in 1837.</a:t>
            </a:r>
            <a:endParaRPr lang="en-IE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620672" y="1196752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Queen Victoria was only 18 years of age when she became Queen.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She married her cousin Albert, who was a German Prince when she was 21 years old.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They had 9 children and 40 grandchildren.</a:t>
            </a:r>
            <a:endParaRPr lang="en-IE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398" y="3493859"/>
            <a:ext cx="2201426" cy="2717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50642" y="6287044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/>
              <a:t>                     Prince Albert</a:t>
            </a:r>
            <a:endParaRPr lang="en-IE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471" y="121152"/>
            <a:ext cx="3616344" cy="2633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05" y="2958987"/>
            <a:ext cx="3758244" cy="2605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399575" y="5750004"/>
            <a:ext cx="3686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The Queen embarking upon the lakes at Ross Castle, Tuesday 27 August 1861.</a:t>
            </a:r>
          </a:p>
          <a:p>
            <a:endParaRPr lang="en-IE" sz="1600" dirty="0" smtClean="0"/>
          </a:p>
          <a:p>
            <a:r>
              <a:rPr lang="en-IE" sz="1600" dirty="0" smtClean="0"/>
              <a:t>From: </a:t>
            </a:r>
            <a:r>
              <a:rPr lang="en-IE" sz="1600" i="1" dirty="0" smtClean="0"/>
              <a:t> Illustrated London News</a:t>
            </a:r>
            <a:r>
              <a:rPr lang="en-IE" sz="1600" dirty="0" smtClean="0"/>
              <a:t>,</a:t>
            </a:r>
            <a:r>
              <a:rPr lang="en-IE" sz="1600" i="1" dirty="0" smtClean="0"/>
              <a:t> </a:t>
            </a:r>
            <a:r>
              <a:rPr lang="en-IE" sz="1600" dirty="0" smtClean="0"/>
              <a:t>1861</a:t>
            </a:r>
            <a:r>
              <a:rPr lang="en-IE" sz="1600" i="1" dirty="0" smtClean="0"/>
              <a:t>.</a:t>
            </a:r>
            <a:endParaRPr lang="en-IE" sz="1600" i="1" dirty="0"/>
          </a:p>
        </p:txBody>
      </p:sp>
    </p:spTree>
    <p:extLst>
      <p:ext uri="{BB962C8B-B14F-4D97-AF65-F5344CB8AC3E}">
        <p14:creationId xmlns="" xmlns:p14="http://schemas.microsoft.com/office/powerpoint/2010/main" val="83515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4088" y="117693"/>
            <a:ext cx="3672408" cy="67403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Queen Victoria arrived </a:t>
            </a:r>
            <a:r>
              <a:rPr lang="en-IE" dirty="0"/>
              <a:t>in Killarney, </a:t>
            </a:r>
            <a:r>
              <a:rPr lang="en-IE" dirty="0" smtClean="0"/>
              <a:t>by train from Dublin, on </a:t>
            </a:r>
            <a:r>
              <a:rPr lang="en-IE" dirty="0"/>
              <a:t>Monday evening, 26 August 1861</a:t>
            </a:r>
            <a:r>
              <a:rPr lang="en-IE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That </a:t>
            </a:r>
            <a:r>
              <a:rPr lang="en-IE" dirty="0"/>
              <a:t>night </a:t>
            </a:r>
            <a:r>
              <a:rPr lang="en-IE" dirty="0" smtClean="0"/>
              <a:t>the Queen was a guest </a:t>
            </a:r>
            <a:r>
              <a:rPr lang="en-IE" dirty="0"/>
              <a:t>of the Browne family (known as Lord and Lady </a:t>
            </a:r>
            <a:r>
              <a:rPr lang="en-IE" dirty="0" err="1"/>
              <a:t>Castlerosse</a:t>
            </a:r>
            <a:r>
              <a:rPr lang="en-IE" dirty="0"/>
              <a:t>) at their home, Killarney House</a:t>
            </a:r>
            <a:r>
              <a:rPr lang="en-IE" dirty="0" smtClean="0"/>
              <a:t>. This formed the public part of the Queen’s visit.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photo at bottom left shows the lakeside view of Killarney House (demolished late 1870s) with its stable block (right).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Today, the stable block is known as Killarney House.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Notice the garden with lots of flowerbeds, which would have contained many colourful flowers. 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0735" y="3538314"/>
            <a:ext cx="5040559" cy="278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2122" y="35253"/>
            <a:ext cx="4937786" cy="3058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2" y="3074963"/>
            <a:ext cx="5364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Queen Victoria arriving at Killarney House, 26 August, 1861</a:t>
            </a:r>
            <a:r>
              <a:rPr lang="en-IE" sz="1600" dirty="0" smtClean="0">
                <a:solidFill>
                  <a:schemeClr val="bg1"/>
                </a:solidFill>
              </a:rPr>
              <a:t>.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79" y="6265575"/>
            <a:ext cx="536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Ornate Victorian gardens to rear (lakeside) of Killarney House, </a:t>
            </a:r>
            <a:r>
              <a:rPr lang="en-IE" sz="1600" i="1" dirty="0" smtClean="0"/>
              <a:t>c</a:t>
            </a:r>
            <a:r>
              <a:rPr lang="en-IE" sz="1600" dirty="0" smtClean="0"/>
              <a:t>. early 1870s. </a:t>
            </a:r>
            <a:endParaRPr lang="en-I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353831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      </a:t>
            </a:r>
            <a:r>
              <a:rPr lang="en-IE" sz="1600" b="1" dirty="0" smtClean="0">
                <a:solidFill>
                  <a:srgbClr val="0070C0"/>
                </a:solidFill>
              </a:rPr>
              <a:t>Killarney House </a:t>
            </a:r>
            <a:r>
              <a:rPr lang="en-IE" sz="1600" b="1" dirty="0">
                <a:solidFill>
                  <a:srgbClr val="0070C0"/>
                </a:solidFill>
              </a:rPr>
              <a:t>↓</a:t>
            </a:r>
          </a:p>
          <a:p>
            <a:r>
              <a:rPr lang="en-IE" sz="1600" dirty="0" smtClean="0"/>
              <a:t> </a:t>
            </a:r>
            <a:endParaRPr lang="en-IE" sz="1600" dirty="0"/>
          </a:p>
        </p:txBody>
      </p:sp>
      <p:sp>
        <p:nvSpPr>
          <p:cNvPr id="10" name="Rectangle 9"/>
          <p:cNvSpPr/>
          <p:nvPr/>
        </p:nvSpPr>
        <p:spPr>
          <a:xfrm>
            <a:off x="3563888" y="3507536"/>
            <a:ext cx="1530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600" b="1" dirty="0" smtClean="0">
                <a:solidFill>
                  <a:srgbClr val="FF0000"/>
                </a:solidFill>
              </a:rPr>
              <a:t>Stable block ↓</a:t>
            </a:r>
            <a:endParaRPr lang="en-I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189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20013" y="0"/>
            <a:ext cx="5024061" cy="2815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958351"/>
            <a:ext cx="6516216" cy="2898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0013" y="2819744"/>
            <a:ext cx="50240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Above: </a:t>
            </a:r>
            <a:r>
              <a:rPr lang="en-IE" sz="1600" dirty="0" err="1" smtClean="0"/>
              <a:t>Muckross</a:t>
            </a:r>
            <a:r>
              <a:rPr lang="en-IE" sz="1600" dirty="0" smtClean="0"/>
              <a:t> House depicted a few days before the Queen’s visit in August 1861.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418521" y="526808"/>
            <a:ext cx="3651324" cy="2862322"/>
          </a:xfrm>
          <a:prstGeom prst="rect">
            <a:avLst/>
          </a:prstGeom>
          <a:solidFill>
            <a:srgbClr val="DAEFC3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 The Queen spent the following     two nights (27 and 28 August 1861) quietly as a guest of the Herbert family at </a:t>
            </a:r>
            <a:r>
              <a:rPr lang="en-IE" dirty="0" err="1" smtClean="0"/>
              <a:t>Muckross</a:t>
            </a:r>
            <a:r>
              <a:rPr lang="en-IE" dirty="0" smtClean="0"/>
              <a:t> House.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At mid-day on Thursday 29 August she left </a:t>
            </a:r>
            <a:r>
              <a:rPr lang="en-IE" dirty="0" err="1" smtClean="0"/>
              <a:t>Muckross</a:t>
            </a:r>
            <a:r>
              <a:rPr lang="en-IE" dirty="0" smtClean="0"/>
              <a:t> and travelled by train back to Dublin.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1052720" y="5944072"/>
            <a:ext cx="12750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          Watercolour of </a:t>
            </a:r>
            <a:r>
              <a:rPr lang="en-IE" sz="1600" dirty="0" err="1" smtClean="0"/>
              <a:t>Muckross</a:t>
            </a:r>
            <a:r>
              <a:rPr lang="en-IE" sz="1600" dirty="0" smtClean="0"/>
              <a:t> </a:t>
            </a:r>
            <a:r>
              <a:rPr lang="en-IE" sz="1600" dirty="0"/>
              <a:t>Abbey, </a:t>
            </a:r>
            <a:endParaRPr lang="en-IE" sz="1600" dirty="0" smtClean="0"/>
          </a:p>
          <a:p>
            <a:r>
              <a:rPr lang="en-IE" sz="1600" dirty="0"/>
              <a:t> </a:t>
            </a:r>
            <a:r>
              <a:rPr lang="en-IE" sz="1600" dirty="0" smtClean="0"/>
              <a:t>          painted by Mary Herbert, in 1861.</a:t>
            </a:r>
          </a:p>
          <a:p>
            <a:r>
              <a:rPr lang="en-IE" sz="1600" dirty="0" smtClean="0"/>
              <a:t>                       (Built </a:t>
            </a:r>
            <a:r>
              <a:rPr lang="en-IE" sz="1600" i="1" dirty="0"/>
              <a:t>c</a:t>
            </a:r>
            <a:r>
              <a:rPr lang="en-IE" sz="1600" dirty="0"/>
              <a:t>. </a:t>
            </a:r>
            <a:r>
              <a:rPr lang="en-IE" sz="1600" dirty="0" smtClean="0"/>
              <a:t>1448).</a:t>
            </a:r>
            <a:endParaRPr lang="en-IE" sz="1600" dirty="0"/>
          </a:p>
          <a:p>
            <a:endParaRPr lang="en-IE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788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/>
              <a:t>Muckross</a:t>
            </a:r>
            <a:r>
              <a:rPr lang="en-IE" b="1" dirty="0" smtClean="0"/>
              <a:t> </a:t>
            </a:r>
            <a:r>
              <a:rPr lang="en-IE" b="1" dirty="0"/>
              <a:t>House today.</a:t>
            </a:r>
          </a:p>
        </p:txBody>
      </p:sp>
    </p:spTree>
    <p:extLst>
      <p:ext uri="{BB962C8B-B14F-4D97-AF65-F5344CB8AC3E}">
        <p14:creationId xmlns="" xmlns:p14="http://schemas.microsoft.com/office/powerpoint/2010/main" val="259118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148064" cy="3473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645023"/>
            <a:ext cx="5076056" cy="3212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332656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This is the bedroom, which was occupied by the Queen during her visit to </a:t>
            </a:r>
            <a:r>
              <a:rPr lang="en-IE" dirty="0" err="1" smtClean="0"/>
              <a:t>Muckross</a:t>
            </a:r>
            <a:r>
              <a:rPr lang="en-IE" dirty="0" smtClean="0"/>
              <a:t> House in 1861.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Many years later, the famous poet William Butler Yeats also stayed here during the mid 1920s. 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933056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Boudoir was the sitting room used by the lady of the house, Mary Herbert.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Boudoir was also one of the rooms used by Queen Victoria while she was a guest  of the Herbert family at </a:t>
            </a:r>
            <a:r>
              <a:rPr lang="en-IE" dirty="0" err="1" smtClean="0"/>
              <a:t>Muckross</a:t>
            </a:r>
            <a:r>
              <a:rPr lang="en-IE" dirty="0" smtClean="0"/>
              <a:t> House.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406734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45224" y="5461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Fire Escape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26864" cy="450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119675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FF0000"/>
                </a:solidFill>
              </a:rPr>
              <a:t>↓</a:t>
            </a:r>
            <a:endParaRPr lang="en-IE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4941168"/>
            <a:ext cx="5848196" cy="175432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A fire escape leads from the Boudoir down into the Sunken Garden.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Boudoir was one of the suite of rooms used by Queen Victoria during her visit to </a:t>
            </a:r>
            <a:r>
              <a:rPr lang="en-IE" dirty="0" err="1" smtClean="0"/>
              <a:t>Muckross</a:t>
            </a:r>
            <a:r>
              <a:rPr lang="en-IE" dirty="0" smtClean="0"/>
              <a:t> in August 1861.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253706" y="357058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View of fire escape, which leads from the Boudoir.</a:t>
            </a:r>
            <a:endParaRPr lang="en-IE" sz="1600" dirty="0"/>
          </a:p>
        </p:txBody>
      </p:sp>
      <p:pic>
        <p:nvPicPr>
          <p:cNvPr id="8" name="Content Placeholder 3" descr="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14172"/>
            <a:ext cx="3707904" cy="3057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7986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7032"/>
            <a:ext cx="4727714" cy="3151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869" y="0"/>
            <a:ext cx="5067131" cy="3518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6855" y="3532087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walls of the Billiard room were covered with a pretty wall paper for the royal visit.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7" y="4732416"/>
            <a:ext cx="3502220" cy="2162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332656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A formal dinner was held each evening for the Queen and the royal family in the Dining-room of </a:t>
            </a:r>
            <a:r>
              <a:rPr lang="en-IE" dirty="0" err="1" smtClean="0"/>
              <a:t>Muckross</a:t>
            </a:r>
            <a:r>
              <a:rPr lang="en-IE" dirty="0" smtClean="0"/>
              <a:t> House.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In contrast, the </a:t>
            </a:r>
            <a:r>
              <a:rPr lang="en-IE" dirty="0"/>
              <a:t>royal family dined by </a:t>
            </a:r>
            <a:r>
              <a:rPr lang="en-IE" dirty="0" smtClean="0"/>
              <a:t>themselves </a:t>
            </a:r>
            <a:r>
              <a:rPr lang="en-IE" dirty="0"/>
              <a:t>at </a:t>
            </a:r>
            <a:r>
              <a:rPr lang="en-IE" dirty="0" smtClean="0"/>
              <a:t>lunch time each day in </a:t>
            </a:r>
            <a:r>
              <a:rPr lang="en-IE" dirty="0"/>
              <a:t>the Billiard room of </a:t>
            </a:r>
            <a:r>
              <a:rPr lang="en-IE" dirty="0" err="1"/>
              <a:t>Muckross</a:t>
            </a:r>
            <a:r>
              <a:rPr lang="en-IE" dirty="0"/>
              <a:t> House.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52110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6"/>
            <a:ext cx="4283968" cy="3043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2934"/>
            <a:ext cx="4572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This watercolour of </a:t>
            </a:r>
            <a:r>
              <a:rPr lang="en-IE" dirty="0" err="1"/>
              <a:t>Muckross</a:t>
            </a:r>
            <a:r>
              <a:rPr lang="en-IE" dirty="0"/>
              <a:t> Abbey</a:t>
            </a:r>
            <a:r>
              <a:rPr lang="en-IE" dirty="0" smtClean="0"/>
              <a:t>, was painted </a:t>
            </a:r>
            <a:r>
              <a:rPr lang="en-IE" dirty="0"/>
              <a:t>by Mary </a:t>
            </a:r>
            <a:r>
              <a:rPr lang="en-IE" dirty="0" smtClean="0"/>
              <a:t>Herbert of </a:t>
            </a:r>
            <a:r>
              <a:rPr lang="en-IE" dirty="0" err="1" smtClean="0"/>
              <a:t>Muckross</a:t>
            </a:r>
            <a:r>
              <a:rPr lang="en-IE" dirty="0" smtClean="0"/>
              <a:t>, </a:t>
            </a:r>
            <a:r>
              <a:rPr lang="en-IE" dirty="0"/>
              <a:t>in </a:t>
            </a:r>
            <a:r>
              <a:rPr lang="en-IE" dirty="0" smtClean="0"/>
              <a:t>1861. It hangs in the Queen’s Bedroom at </a:t>
            </a:r>
            <a:r>
              <a:rPr lang="en-IE" dirty="0" err="1" smtClean="0"/>
              <a:t>Muckross</a:t>
            </a:r>
            <a:r>
              <a:rPr lang="en-IE" dirty="0" smtClean="0"/>
              <a:t> House.</a:t>
            </a:r>
            <a:endParaRPr lang="en-IE" dirty="0"/>
          </a:p>
          <a:p>
            <a:r>
              <a:rPr lang="en-IE" dirty="0"/>
              <a:t>                       </a:t>
            </a: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On the morning of her departure from </a:t>
            </a:r>
            <a:r>
              <a:rPr lang="en-IE" dirty="0" err="1" smtClean="0"/>
              <a:t>Muckross</a:t>
            </a:r>
            <a:r>
              <a:rPr lang="en-IE" dirty="0" smtClean="0"/>
              <a:t>, the Queen spent some time visiting the abbey. She requested ivy and ferns to be collected from there and sent to her home at Osborne on the Isle of Wight.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Victorians loved to collect ferns, but over-collecting threatened some rarer species with extinction.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The Killarney Fern is very rare and </a:t>
            </a:r>
            <a:r>
              <a:rPr lang="en-IE" dirty="0" smtClean="0"/>
              <a:t>is highly </a:t>
            </a:r>
            <a:r>
              <a:rPr lang="en-IE" dirty="0"/>
              <a:t>protected. </a:t>
            </a:r>
            <a:r>
              <a:rPr lang="en-IE" dirty="0" smtClean="0"/>
              <a:t>It was often depicted on 19</a:t>
            </a:r>
            <a:r>
              <a:rPr lang="en-IE" baseline="30000" dirty="0" smtClean="0"/>
              <a:t>th</a:t>
            </a:r>
            <a:r>
              <a:rPr lang="en-IE" dirty="0" smtClean="0"/>
              <a:t> century inlaid wooden furniture made in Killarney.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There are examples of this furniture, made from arbutus, holly, sycamore and yew, in </a:t>
            </a:r>
            <a:r>
              <a:rPr lang="en-IE" dirty="0" err="1" smtClean="0"/>
              <a:t>Muckross</a:t>
            </a:r>
            <a:r>
              <a:rPr lang="en-IE" dirty="0" smtClean="0"/>
              <a:t> House.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2249488" y="42934"/>
            <a:ext cx="199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  Built </a:t>
            </a:r>
            <a:r>
              <a:rPr lang="en-IE" b="1" i="1" dirty="0">
                <a:solidFill>
                  <a:schemeClr val="bg1"/>
                </a:solidFill>
              </a:rPr>
              <a:t>c</a:t>
            </a:r>
            <a:r>
              <a:rPr lang="en-IE" b="1" dirty="0">
                <a:solidFill>
                  <a:schemeClr val="bg1"/>
                </a:solidFill>
              </a:rPr>
              <a:t>. </a:t>
            </a:r>
            <a:r>
              <a:rPr lang="en-IE" b="1" dirty="0" smtClean="0">
                <a:solidFill>
                  <a:schemeClr val="bg1"/>
                </a:solidFill>
              </a:rPr>
              <a:t>1448.</a:t>
            </a:r>
            <a:endParaRPr lang="en-IE" b="1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flipV="1">
            <a:off x="-28195" y="3140968"/>
            <a:ext cx="2023322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606318" y="4659627"/>
            <a:ext cx="2548600" cy="2204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126669" y="2980304"/>
            <a:ext cx="1445331" cy="1663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43908" y="465371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Arbutus</a:t>
            </a:r>
            <a:endParaRPr lang="en-I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661248"/>
            <a:ext cx="1115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Killarney Fern</a:t>
            </a:r>
            <a:endParaRPr lang="en-IE" sz="1600" dirty="0"/>
          </a:p>
        </p:txBody>
      </p:sp>
    </p:spTree>
    <p:extLst>
      <p:ext uri="{BB962C8B-B14F-4D97-AF65-F5344CB8AC3E}">
        <p14:creationId xmlns="" xmlns:p14="http://schemas.microsoft.com/office/powerpoint/2010/main" val="271409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179" y="0"/>
            <a:ext cx="30189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It was once the custom to organise stag hunts upon Killarney’s lakes.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stag was hunted down from the mountains by men and hounds until it was driven into the water.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It was usually captured in the water by means of a rope around its antlers. Afterwards the stag was usually set free.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34581" y="4308803"/>
            <a:ext cx="6090614" cy="256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18906" y="10344"/>
            <a:ext cx="6143417" cy="328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18907" y="-36676"/>
            <a:ext cx="4217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This painting of a Killarney Stag Hunt hangs in the Drawing room of </a:t>
            </a:r>
            <a:r>
              <a:rPr lang="en-IE" b="1" dirty="0" err="1" smtClean="0">
                <a:solidFill>
                  <a:schemeClr val="bg1"/>
                </a:solidFill>
              </a:rPr>
              <a:t>Muckross</a:t>
            </a:r>
            <a:r>
              <a:rPr lang="en-IE" b="1" dirty="0" smtClean="0">
                <a:solidFill>
                  <a:schemeClr val="bg1"/>
                </a:solidFill>
              </a:rPr>
              <a:t> House.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538" y="3290546"/>
            <a:ext cx="6023462" cy="830997"/>
          </a:xfrm>
          <a:prstGeom prst="rect">
            <a:avLst/>
          </a:prstGeom>
          <a:solidFill>
            <a:srgbClr val="CDFFC9"/>
          </a:solidFill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The </a:t>
            </a:r>
            <a:r>
              <a:rPr lang="en-IE" sz="1600" dirty="0" err="1" smtClean="0"/>
              <a:t>Herberts</a:t>
            </a:r>
            <a:r>
              <a:rPr lang="en-IE" sz="1600" dirty="0" smtClean="0"/>
              <a:t> organised a Stag Hunt to entertain the Queen when she was their guest at </a:t>
            </a:r>
            <a:r>
              <a:rPr lang="en-IE" sz="1600" dirty="0" err="1" smtClean="0"/>
              <a:t>Muckross</a:t>
            </a:r>
            <a:r>
              <a:rPr lang="en-IE" sz="1600" dirty="0" smtClean="0"/>
              <a:t>.  It was not a great success as the Queen had left the lake before the stag was eventually captured.</a:t>
            </a:r>
            <a:endParaRPr lang="en-IE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71525" y="4437092"/>
            <a:ext cx="2843808" cy="230832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Left: Notice the men pulling hard  on their oars. </a:t>
            </a:r>
          </a:p>
          <a:p>
            <a:endParaRPr lang="en-IE" sz="1600" dirty="0"/>
          </a:p>
          <a:p>
            <a:r>
              <a:rPr lang="en-IE" sz="1600" dirty="0" smtClean="0"/>
              <a:t>One man stands in the prow of the boat tying to throw the rope around the deer’s antlers.   </a:t>
            </a:r>
          </a:p>
          <a:p>
            <a:endParaRPr lang="en-IE" sz="1600" dirty="0"/>
          </a:p>
          <a:p>
            <a:r>
              <a:rPr lang="en-IE" sz="1600" dirty="0" smtClean="0"/>
              <a:t>Can you spot the hounds in the water?</a:t>
            </a:r>
            <a:endParaRPr lang="en-IE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" y="6381328"/>
            <a:ext cx="406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solidFill>
                  <a:schemeClr val="bg1"/>
                </a:solidFill>
              </a:rPr>
              <a:t>Killarney Stag Hunt, August 1856.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729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619157" cy="616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6309320"/>
            <a:ext cx="50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Native Red Deer Stag in Killarney National Park.</a:t>
            </a:r>
            <a:endParaRPr lang="en-IE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116632"/>
            <a:ext cx="4355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Deer stalking became fashionable among wealthy estate owners during the second half of the 19</a:t>
            </a:r>
            <a:r>
              <a:rPr lang="en-IE" baseline="30000" dirty="0" smtClean="0"/>
              <a:t>th</a:t>
            </a:r>
            <a:r>
              <a:rPr lang="en-IE" dirty="0" smtClean="0"/>
              <a:t> century. The </a:t>
            </a:r>
            <a:r>
              <a:rPr lang="en-IE" dirty="0"/>
              <a:t>Queen’s husband, Prince Albert, made the sport popular.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development of the rifle allowed deer to be shot over long distances. Deer heads were often mounted on the walls of Victorian houses as at </a:t>
            </a:r>
            <a:r>
              <a:rPr lang="en-IE" dirty="0" err="1" smtClean="0"/>
              <a:t>Muckross</a:t>
            </a:r>
            <a:r>
              <a:rPr lang="en-IE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Red Deer is native to Killarney. The smaller Japanese Sika Deer were introduced in 1865.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77425" y="4389778"/>
            <a:ext cx="2718302" cy="233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77425" y="6096769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solidFill>
                  <a:schemeClr val="bg1"/>
                </a:solidFill>
              </a:rPr>
              <a:t>Sika Stag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11484768" y="0"/>
            <a:ext cx="504056" cy="274638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79912" cy="5300789"/>
          </a:xfrm>
        </p:spPr>
      </p:pic>
      <p:sp>
        <p:nvSpPr>
          <p:cNvPr id="5" name="TextBox 4"/>
          <p:cNvSpPr txBox="1"/>
          <p:nvPr/>
        </p:nvSpPr>
        <p:spPr>
          <a:xfrm>
            <a:off x="3707904" y="95149"/>
            <a:ext cx="54360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Queen Elizabeth of England (1533 -1603) was crowned in 1558 and reigned for 45 years.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The Queen feared that King </a:t>
            </a: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Philip of Spain, would send an army to Ireland to attack England.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Much of Munster was ruled by the Fitzgerald family  led by Gerald, Earl of Desmond.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At first the Earl was friendly with the Queen but he joined a rebellion against English rule in 1579.</a:t>
            </a: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16814" y="260647"/>
            <a:ext cx="21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9540552" y="2636912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Point 2</a:t>
            </a:r>
          </a:p>
          <a:p>
            <a:endParaRPr lang="en-IE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6" y="5445224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Queen Elizabeth was </a:t>
            </a:r>
            <a:r>
              <a:rPr lang="en-IE" sz="1600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daughter of the </a:t>
            </a:r>
            <a:endParaRPr lang="en-IE" sz="1600" dirty="0" smtClean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E" sz="1600" dirty="0" smtClean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Tudor </a:t>
            </a:r>
            <a:r>
              <a:rPr lang="en-IE" sz="1600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King Henry VIII and his second wife </a:t>
            </a:r>
            <a:endParaRPr lang="en-IE" sz="1600" dirty="0" smtClean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E" sz="1600" dirty="0" smtClean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Anne </a:t>
            </a:r>
            <a:r>
              <a:rPr lang="en-IE" sz="1600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Boleyn</a:t>
            </a:r>
            <a:r>
              <a:rPr lang="en-IE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endParaRPr lang="en-IE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966" y="3234471"/>
            <a:ext cx="2903470" cy="362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9068"/>
            <a:ext cx="3888432" cy="5493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698121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Queen Victoria and her husband Albert</a:t>
            </a:r>
          </a:p>
          <a:p>
            <a:r>
              <a:rPr lang="en-IE" dirty="0" smtClean="0"/>
              <a:t>in 1860.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4503238" y="404664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Queen was accompanied on her visit to Killarney by her husband Prince Albert and four of their children.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In December 1861, just over three months after leaving </a:t>
            </a:r>
            <a:r>
              <a:rPr lang="en-IE" dirty="0" err="1" smtClean="0"/>
              <a:t>Muckross</a:t>
            </a:r>
            <a:r>
              <a:rPr lang="en-IE" dirty="0" smtClean="0"/>
              <a:t>, Prince Albert died and the heart-broken Queen went into deep mourning.</a:t>
            </a: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10" y="2924944"/>
            <a:ext cx="4944886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865" y="609329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The Queen and Prince Albert with some of their children.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210533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972600" y="404664"/>
            <a:ext cx="2653952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937411"/>
            <a:ext cx="3744416" cy="2244790"/>
          </a:xfrm>
        </p:spPr>
      </p:pic>
      <p:pic>
        <p:nvPicPr>
          <p:cNvPr id="48130" name="Picture 2" descr="http://ppcdn.500px.org/11872387/3156bee320de85c158e3f75e6cb608d9585b9444/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9992" y="116632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Sadly Henry Arthur Herbert of </a:t>
            </a:r>
            <a:r>
              <a:rPr lang="en-IE" dirty="0" err="1" smtClean="0"/>
              <a:t>Muckross</a:t>
            </a:r>
            <a:r>
              <a:rPr lang="en-IE" dirty="0" smtClean="0"/>
              <a:t> died in 1866, just a few years after the royal visit.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Shorty after, the tenant farmers on the </a:t>
            </a:r>
            <a:r>
              <a:rPr lang="en-IE" dirty="0" err="1" smtClean="0"/>
              <a:t>Muckross</a:t>
            </a:r>
            <a:r>
              <a:rPr lang="en-IE" dirty="0" smtClean="0"/>
              <a:t> Estate erected this large cross in his memory at the nearby graveyard of </a:t>
            </a:r>
            <a:r>
              <a:rPr lang="en-IE" dirty="0" err="1" smtClean="0"/>
              <a:t>Killegy</a:t>
            </a:r>
            <a:r>
              <a:rPr lang="en-IE" dirty="0" smtClean="0"/>
              <a:t>. It overlooks </a:t>
            </a:r>
            <a:r>
              <a:rPr lang="en-IE" dirty="0" err="1" smtClean="0"/>
              <a:t>Muckross</a:t>
            </a:r>
            <a:r>
              <a:rPr lang="en-IE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Many of the local tenant farmers were grateful to Henry Arthur Herbert as he had provided them with much assistance during the years of the Great Famine.  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6182201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This watercolour of the Herbert memorial cross hangs in the Boudoir of </a:t>
            </a:r>
            <a:r>
              <a:rPr lang="en-IE" sz="1600" dirty="0" err="1" smtClean="0"/>
              <a:t>Muckross</a:t>
            </a:r>
            <a:r>
              <a:rPr lang="en-IE" sz="1600" dirty="0" smtClean="0"/>
              <a:t> House.</a:t>
            </a:r>
            <a:endParaRPr lang="en-IE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11700792" y="2492896"/>
            <a:ext cx="288032" cy="517748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5096" y="66757"/>
            <a:ext cx="6143088" cy="4283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42" y="4653136"/>
            <a:ext cx="6320558" cy="2031325"/>
          </a:xfrm>
          <a:prstGeom prst="rect">
            <a:avLst/>
          </a:prstGeom>
          <a:solidFill>
            <a:srgbClr val="FFE7F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Henry Arthur Herbert’s son, known as Harry, inherited the </a:t>
            </a:r>
            <a:r>
              <a:rPr lang="en-IE" dirty="0" err="1" smtClean="0"/>
              <a:t>Muckross</a:t>
            </a:r>
            <a:r>
              <a:rPr lang="en-IE" dirty="0" smtClean="0"/>
              <a:t> Estate. Gradually he fell into debt and he was forced to give up </a:t>
            </a:r>
            <a:r>
              <a:rPr lang="en-IE" dirty="0" err="1" smtClean="0"/>
              <a:t>Muckross</a:t>
            </a:r>
            <a:r>
              <a:rPr lang="en-IE" dirty="0" smtClean="0"/>
              <a:t> in 1898.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>
              <a:solidFill>
                <a:srgbClr val="FFCC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In November 1899  </a:t>
            </a:r>
            <a:r>
              <a:rPr lang="en-IE" dirty="0" err="1" smtClean="0"/>
              <a:t>Muckross</a:t>
            </a:r>
            <a:r>
              <a:rPr lang="en-IE" dirty="0" smtClean="0"/>
              <a:t> was put up for sale by auction but it failed to sell.  Shortly after it was bought by Lord </a:t>
            </a:r>
            <a:r>
              <a:rPr lang="en-IE" dirty="0" err="1" smtClean="0"/>
              <a:t>Ardilaun</a:t>
            </a:r>
            <a:r>
              <a:rPr lang="en-IE" dirty="0" smtClean="0"/>
              <a:t> of the Guinness brewing family. 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789040"/>
            <a:ext cx="674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                    The auction room for the sale of the </a:t>
            </a:r>
            <a:r>
              <a:rPr lang="en-IE" b="1" dirty="0" err="1" smtClean="0">
                <a:solidFill>
                  <a:schemeClr val="bg1"/>
                </a:solidFill>
              </a:rPr>
              <a:t>Muckross</a:t>
            </a:r>
            <a:r>
              <a:rPr lang="en-IE" b="1" dirty="0" smtClean="0">
                <a:solidFill>
                  <a:schemeClr val="bg1"/>
                </a:solidFill>
              </a:rPr>
              <a:t> Estate, </a:t>
            </a:r>
          </a:p>
          <a:p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b="1" dirty="0" smtClean="0">
                <a:solidFill>
                  <a:schemeClr val="bg1"/>
                </a:solidFill>
              </a:rPr>
              <a:t>                                             21 November 1899.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372200" y="66757"/>
            <a:ext cx="2329236" cy="340963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52175" y="4903521"/>
            <a:ext cx="73025" cy="83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545766" y="3645024"/>
            <a:ext cx="2319454" cy="2633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545766" y="6315129"/>
            <a:ext cx="23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        </a:t>
            </a:r>
            <a:r>
              <a:rPr lang="en-IE" b="1" dirty="0" smtClean="0">
                <a:solidFill>
                  <a:schemeClr val="bg1"/>
                </a:solidFill>
              </a:rPr>
              <a:t>Lord </a:t>
            </a:r>
            <a:r>
              <a:rPr lang="en-IE" b="1" dirty="0" err="1" smtClean="0">
                <a:solidFill>
                  <a:schemeClr val="bg1"/>
                </a:solidFill>
              </a:rPr>
              <a:t>Ardilaun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856" y="1772816"/>
            <a:ext cx="72008" cy="288032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800" y="5593292"/>
            <a:ext cx="360363" cy="240242"/>
          </a:xfrm>
        </p:spPr>
      </p:pic>
      <p:pic>
        <p:nvPicPr>
          <p:cNvPr id="5" name="Content Placeholder 3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3762"/>
            <a:ext cx="4104456" cy="5871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163661"/>
            <a:ext cx="4781584" cy="646330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William Bowers Bourn was born in 1857 in San Francisco . He became very wealthy as he owned the Empire gold mine as well as gas, electricity and water companies.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William was married to Agnes Moody and they had one child called Maud.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/>
              <a:t>The family travelled a lot. While they were on board ship travelling to Europe in 1906 Maud met her future husband, Arthur Rose </a:t>
            </a:r>
            <a:r>
              <a:rPr lang="en-IE" dirty="0" smtClean="0"/>
              <a:t>Vincent, from County Clare.</a:t>
            </a: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Maud and Arthur were </a:t>
            </a:r>
            <a:r>
              <a:rPr lang="en-IE" dirty="0"/>
              <a:t>married in California in 1910</a:t>
            </a:r>
            <a:r>
              <a:rPr lang="en-IE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William and Agnes bought </a:t>
            </a:r>
            <a:r>
              <a:rPr lang="en-IE" dirty="0" err="1" smtClean="0"/>
              <a:t>Muckross</a:t>
            </a:r>
            <a:r>
              <a:rPr lang="en-IE" dirty="0" smtClean="0"/>
              <a:t> from Lord </a:t>
            </a:r>
            <a:r>
              <a:rPr lang="en-IE" dirty="0" err="1" smtClean="0"/>
              <a:t>Ardilaun</a:t>
            </a:r>
            <a:r>
              <a:rPr lang="en-IE" dirty="0" smtClean="0"/>
              <a:t> in 1911 as a wedding present for Maud.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Over the following two decades William financially supported developments at </a:t>
            </a:r>
            <a:r>
              <a:rPr lang="en-IE" dirty="0" err="1" smtClean="0"/>
              <a:t>Muckross</a:t>
            </a:r>
            <a:r>
              <a:rPr lang="en-IE" dirty="0" smtClean="0"/>
              <a:t>.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1653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William and Agnes Bowers Bourn.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177129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2276856" y="620688"/>
            <a:ext cx="3302024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975" y="4469738"/>
            <a:ext cx="649288" cy="9030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-31183"/>
            <a:ext cx="4045276" cy="3907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5300" y="254695"/>
            <a:ext cx="4464496" cy="5909310"/>
          </a:xfrm>
          <a:prstGeom prst="rect">
            <a:avLst/>
          </a:prstGeom>
          <a:solidFill>
            <a:srgbClr val="DAEFC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Arthur Rose Vincent had worked as a judge in many countries including Thailand, China and Korea. He retired from this work following his marriage.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Like his father-in-law William, Arthur was very interested in developing the beautiful </a:t>
            </a:r>
            <a:r>
              <a:rPr lang="en-IE" dirty="0" err="1" smtClean="0"/>
              <a:t>Muckross</a:t>
            </a:r>
            <a:r>
              <a:rPr lang="en-IE" dirty="0" smtClean="0"/>
              <a:t> gardens.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At </a:t>
            </a:r>
            <a:r>
              <a:rPr lang="en-IE" dirty="0" err="1" smtClean="0"/>
              <a:t>Muckross</a:t>
            </a:r>
            <a:r>
              <a:rPr lang="en-IE" dirty="0" smtClean="0"/>
              <a:t> they developed the Rock Garden and Stream Garden and redesigned the Sunken Garden.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They also grew vines, peaches and figs in the new </a:t>
            </a:r>
            <a:r>
              <a:rPr lang="en-IE" dirty="0" err="1" smtClean="0"/>
              <a:t>Muckross</a:t>
            </a:r>
            <a:r>
              <a:rPr lang="en-IE" dirty="0" smtClean="0"/>
              <a:t> glasshouses.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Maud personally visited the cottages on the estate at least once a year to make sure their employees enjoyed good living  conditions.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43" y="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/>
              <a:t>Maud and Arthur at </a:t>
            </a:r>
            <a:r>
              <a:rPr lang="en-IE" sz="1600" b="1" dirty="0" err="1" smtClean="0"/>
              <a:t>Muckross</a:t>
            </a:r>
            <a:endParaRPr lang="en-IE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4149080"/>
            <a:ext cx="1467091" cy="2040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" y="3988326"/>
            <a:ext cx="1848758" cy="2465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953695"/>
            <a:ext cx="1896707" cy="2528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44" y="6453336"/>
            <a:ext cx="184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 Stream Garden  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2483768" y="64533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    Rock Garden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327617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692680" y="274638"/>
            <a:ext cx="504056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638" y="0"/>
            <a:ext cx="4487686" cy="346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96136" y="151047"/>
            <a:ext cx="26778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071" t="23492" r="5933" b="17619"/>
          <a:stretch/>
        </p:blipFill>
        <p:spPr>
          <a:xfrm>
            <a:off x="26166" y="3645024"/>
            <a:ext cx="2368436" cy="264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6726" t="10238" r="27094"/>
          <a:stretch/>
        </p:blipFill>
        <p:spPr>
          <a:xfrm>
            <a:off x="2555776" y="3811286"/>
            <a:ext cx="1562509" cy="216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55334" y="4869160"/>
            <a:ext cx="47886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>
                <a:solidFill>
                  <a:schemeClr val="bg1"/>
                </a:solidFill>
              </a:rPr>
              <a:t>Maud and Arthur had two children. </a:t>
            </a:r>
          </a:p>
          <a:p>
            <a:r>
              <a:rPr lang="en-IE" b="1" dirty="0" smtClean="0">
                <a:solidFill>
                  <a:schemeClr val="bg1"/>
                </a:solidFill>
              </a:rPr>
              <a:t>Elizabeth Rose (Rosie) and Arthur William (Billy).</a:t>
            </a:r>
          </a:p>
          <a:p>
            <a:endParaRPr lang="en-IE" dirty="0" smtClean="0"/>
          </a:p>
          <a:p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>
                <a:solidFill>
                  <a:schemeClr val="bg1"/>
                </a:solidFill>
              </a:rPr>
              <a:t>Although they travelled a lot,  </a:t>
            </a:r>
            <a:r>
              <a:rPr lang="en-IE" b="1" dirty="0" err="1" smtClean="0">
                <a:solidFill>
                  <a:schemeClr val="bg1"/>
                </a:solidFill>
              </a:rPr>
              <a:t>Muckross</a:t>
            </a:r>
            <a:r>
              <a:rPr lang="en-IE" b="1" dirty="0" smtClean="0">
                <a:solidFill>
                  <a:schemeClr val="bg1"/>
                </a:solidFill>
              </a:rPr>
              <a:t> was the </a:t>
            </a:r>
            <a:r>
              <a:rPr lang="en-IE" b="1" dirty="0" err="1" smtClean="0">
                <a:solidFill>
                  <a:schemeClr val="bg1"/>
                </a:solidFill>
              </a:rPr>
              <a:t>childrens</a:t>
            </a:r>
            <a:r>
              <a:rPr lang="en-IE" b="1" dirty="0" smtClean="0">
                <a:solidFill>
                  <a:schemeClr val="bg1"/>
                </a:solidFill>
              </a:rPr>
              <a:t>’ home.</a:t>
            </a:r>
            <a:endParaRPr lang="en-IE" b="1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27045" y="6318448"/>
            <a:ext cx="202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Rosie 1915-1981.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4721" y="63184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Billy 1919-2012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15104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Rosie and Billy at </a:t>
            </a:r>
            <a:r>
              <a:rPr lang="en-IE" b="1" dirty="0" err="1" smtClean="0">
                <a:solidFill>
                  <a:schemeClr val="bg1"/>
                </a:solidFill>
              </a:rPr>
              <a:t>Muckross</a:t>
            </a:r>
            <a:r>
              <a:rPr lang="en-IE" b="1" dirty="0" smtClean="0">
                <a:solidFill>
                  <a:schemeClr val="bg1"/>
                </a:solidFill>
              </a:rPr>
              <a:t>, early 1920s.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060" y="3945586"/>
            <a:ext cx="12935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William </a:t>
            </a:r>
          </a:p>
          <a:p>
            <a:r>
              <a:rPr lang="en-IE" sz="1400" b="1" dirty="0" smtClean="0">
                <a:solidFill>
                  <a:schemeClr val="bg1"/>
                </a:solidFill>
              </a:rPr>
              <a:t>Bowers </a:t>
            </a:r>
            <a:r>
              <a:rPr lang="en-IE" sz="1400" b="1" dirty="0">
                <a:solidFill>
                  <a:schemeClr val="bg1"/>
                </a:solidFill>
              </a:rPr>
              <a:t>Bourn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88567" y="4401397"/>
            <a:ext cx="14401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</a:rPr>
              <a:t>Maud with daughter Rosie</a:t>
            </a:r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4813854" y="4507959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Agnes Bowers </a:t>
            </a:r>
            <a:r>
              <a:rPr lang="en-IE" sz="1400" b="1" dirty="0">
                <a:solidFill>
                  <a:schemeClr val="bg1"/>
                </a:solidFill>
              </a:rPr>
              <a:t>Bourn</a:t>
            </a:r>
          </a:p>
          <a:p>
            <a:endParaRPr lang="en-IE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4077072"/>
            <a:ext cx="1368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</a:rPr>
              <a:t>Arthur Rose Vincent</a:t>
            </a:r>
          </a:p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09251" cy="4047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3421899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William Bowers Bourn</a:t>
            </a:r>
            <a:endParaRPr lang="en-IE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6776" y="3407697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Maud with daughter Rosie</a:t>
            </a:r>
            <a:endParaRPr lang="en-IE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0756" y="3460712"/>
            <a:ext cx="122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Agnes Bowers Bourn</a:t>
            </a:r>
            <a:endParaRPr lang="en-IE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8205" y="3284984"/>
            <a:ext cx="141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Arthur Rose Vincent</a:t>
            </a:r>
            <a:endParaRPr lang="en-IE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745" y="4047454"/>
            <a:ext cx="9206745" cy="34163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This photograph shows Rosie on her mother’s lap together with her father and grandparents William and Agnes (all seated).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estate employees have just presented Rosie with a silver tray to welcome her to </a:t>
            </a:r>
            <a:r>
              <a:rPr lang="en-IE" dirty="0" err="1" smtClean="0"/>
              <a:t>Muckross</a:t>
            </a:r>
            <a:r>
              <a:rPr lang="en-IE" dirty="0" smtClean="0"/>
              <a:t> for the first time. She was born in London and travel would have been difficult because of the First World War.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</a:t>
            </a:r>
            <a:r>
              <a:rPr lang="en-IE" dirty="0" err="1" smtClean="0"/>
              <a:t>Muckross</a:t>
            </a:r>
            <a:r>
              <a:rPr lang="en-IE" dirty="0" smtClean="0"/>
              <a:t> employees were well treated. Housing conditions were good and they could buy butter, potatoes, milk and vegetables cheaply on the estate. Malnutrition and rickets were eliminated among the estate children.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3168824" y="1916832"/>
            <a:ext cx="576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↓</a:t>
            </a:r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7605127" y="650305"/>
            <a:ext cx="1538873" cy="9233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/>
              <a:t>  </a:t>
            </a:r>
            <a:r>
              <a:rPr lang="en-IE" b="1" dirty="0" err="1" smtClean="0"/>
              <a:t>Muckross</a:t>
            </a:r>
            <a:r>
              <a:rPr lang="en-IE" b="1" dirty="0"/>
              <a:t>, </a:t>
            </a:r>
          </a:p>
          <a:p>
            <a:r>
              <a:rPr lang="en-IE" b="1" dirty="0"/>
              <a:t>18 July 1916.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915112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scan00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03245"/>
            <a:ext cx="2804469" cy="3775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" y="45300"/>
            <a:ext cx="4942369" cy="4103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78" y="4149080"/>
            <a:ext cx="4654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famous Irish tenor, John McCormack, was a guest at </a:t>
            </a:r>
            <a:r>
              <a:rPr lang="en-IE" dirty="0" err="1" smtClean="0"/>
              <a:t>Muckross</a:t>
            </a:r>
            <a:r>
              <a:rPr lang="en-IE" dirty="0" smtClean="0"/>
              <a:t> in 1924.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poet William Butler Yeats was also a guest in 1925 and again in 1926.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Maud was very fond of poetry and she was a very good pianist. She practiced every day in the Drawing room. 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116632"/>
            <a:ext cx="14022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W. B. Yeats at </a:t>
            </a:r>
            <a:r>
              <a:rPr lang="en-IE" sz="1600" dirty="0" err="1" smtClean="0"/>
              <a:t>Muckross</a:t>
            </a:r>
            <a:r>
              <a:rPr lang="en-IE" dirty="0" smtClean="0"/>
              <a:t>.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66" y="4111486"/>
            <a:ext cx="3934376" cy="2622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28498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John McCormack</a:t>
            </a:r>
            <a:endParaRPr lang="en-IE" sz="1600" dirty="0"/>
          </a:p>
        </p:txBody>
      </p:sp>
    </p:spTree>
    <p:extLst>
      <p:ext uri="{BB962C8B-B14F-4D97-AF65-F5344CB8AC3E}">
        <p14:creationId xmlns="" xmlns:p14="http://schemas.microsoft.com/office/powerpoint/2010/main" val="29869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1433448" y="404664"/>
            <a:ext cx="483368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5163" y="4170331"/>
            <a:ext cx="685800" cy="1027176"/>
          </a:xfrm>
        </p:spPr>
      </p:pic>
      <p:sp>
        <p:nvSpPr>
          <p:cNvPr id="5" name="TextBox 4"/>
          <p:cNvSpPr txBox="1"/>
          <p:nvPr/>
        </p:nvSpPr>
        <p:spPr>
          <a:xfrm>
            <a:off x="4498854" y="4005064"/>
            <a:ext cx="4608512" cy="286232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William Bowers Bourn suffered a severe stroke in </a:t>
            </a:r>
            <a:r>
              <a:rPr lang="en-IE" dirty="0" smtClean="0"/>
              <a:t>1921 and was unable to travel to Ireland again.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He asked the artist Ernest </a:t>
            </a:r>
            <a:r>
              <a:rPr lang="en-GB" dirty="0" err="1" smtClean="0"/>
              <a:t>Peixotto</a:t>
            </a:r>
            <a:r>
              <a:rPr lang="en-GB" dirty="0" smtClean="0"/>
              <a:t> to paint scenes from </a:t>
            </a:r>
            <a:r>
              <a:rPr lang="en-GB" dirty="0" err="1" smtClean="0"/>
              <a:t>Muckross</a:t>
            </a:r>
            <a:r>
              <a:rPr lang="en-GB" dirty="0" smtClean="0"/>
              <a:t> on the walls of </a:t>
            </a:r>
            <a:r>
              <a:rPr lang="en-GB" dirty="0" err="1" smtClean="0"/>
              <a:t>Filoli</a:t>
            </a:r>
            <a:r>
              <a:rPr lang="en-GB" dirty="0" smtClean="0"/>
              <a:t> ballroom. </a:t>
            </a:r>
            <a:r>
              <a:rPr lang="en-IE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William’s two grandchildren Rosie and Billy were painted playing in the Sunken Garden.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" y="0"/>
            <a:ext cx="4279900" cy="280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1612"/>
            <a:ext cx="4427984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983" y="59882"/>
            <a:ext cx="1948076" cy="2917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329" y="28476"/>
            <a:ext cx="2406152" cy="3688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80839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err="1" smtClean="0"/>
              <a:t>Filoli</a:t>
            </a:r>
            <a:r>
              <a:rPr lang="en-IE" sz="1600" dirty="0" smtClean="0"/>
              <a:t> House, California.</a:t>
            </a:r>
            <a:endParaRPr lang="en-IE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-41815" y="6069112"/>
            <a:ext cx="451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err="1" smtClean="0"/>
              <a:t>Filoli</a:t>
            </a:r>
            <a:r>
              <a:rPr lang="en-IE" sz="1600" dirty="0" smtClean="0"/>
              <a:t> Ballroom with murals of </a:t>
            </a:r>
            <a:r>
              <a:rPr lang="en-IE" sz="1600" dirty="0" err="1" smtClean="0"/>
              <a:t>Muckross</a:t>
            </a:r>
            <a:r>
              <a:rPr lang="en-IE" sz="1600" dirty="0" smtClean="0"/>
              <a:t> Abbey and of </a:t>
            </a:r>
            <a:r>
              <a:rPr lang="en-IE" sz="1600" dirty="0" err="1" smtClean="0"/>
              <a:t>Brickeen</a:t>
            </a:r>
            <a:r>
              <a:rPr lang="en-IE" sz="1600" dirty="0" smtClean="0"/>
              <a:t> Bridge.</a:t>
            </a:r>
            <a:endParaRPr lang="en-IE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78886" y="3726490"/>
            <a:ext cx="2621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/>
              <a:t>Rosie and Billy in the Sunken Garden. </a:t>
            </a:r>
            <a:endParaRPr lang="en-IE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83469" y="3073112"/>
            <a:ext cx="1864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 err="1" smtClean="0"/>
              <a:t>Brickeen</a:t>
            </a:r>
            <a:r>
              <a:rPr lang="en-IE" sz="1200" dirty="0" smtClean="0"/>
              <a:t> Bridge</a:t>
            </a:r>
            <a:endParaRPr lang="en-IE" sz="1200" dirty="0"/>
          </a:p>
        </p:txBody>
      </p:sp>
    </p:spTree>
    <p:extLst>
      <p:ext uri="{BB962C8B-B14F-4D97-AF65-F5344CB8AC3E}">
        <p14:creationId xmlns="" xmlns:p14="http://schemas.microsoft.com/office/powerpoint/2010/main" val="171049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6656" y="764704"/>
            <a:ext cx="8229600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82625" y="5409883"/>
            <a:ext cx="46038" cy="30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55919" y="2162995"/>
            <a:ext cx="2985691" cy="1248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20424" cy="4085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77039" y="116632"/>
            <a:ext cx="2992820" cy="1375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4221088"/>
            <a:ext cx="8926028" cy="2585323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With William in poor health, Maud, Arthur and their children, spent much of the 1920s  travelling backwards and forwards between California and </a:t>
            </a:r>
            <a:r>
              <a:rPr lang="en-IE" b="1" dirty="0" err="1" smtClean="0"/>
              <a:t>Muckross</a:t>
            </a:r>
            <a:r>
              <a:rPr lang="en-IE" b="1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In February 1929,  Maud became ill while travelling aboard ship from Europe to America. She died shortly after the ship docked in New York and her body was taken to </a:t>
            </a:r>
            <a:r>
              <a:rPr lang="en-IE" b="1" dirty="0" err="1" smtClean="0"/>
              <a:t>Filoli</a:t>
            </a:r>
            <a:r>
              <a:rPr lang="en-IE" b="1" dirty="0" smtClean="0"/>
              <a:t> for burial.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b="1" dirty="0" smtClean="0"/>
              <a:t>William was devastated following Maud’s death. He decided he could no longer financially support </a:t>
            </a:r>
            <a:r>
              <a:rPr lang="en-IE" b="1" dirty="0" err="1" smtClean="0"/>
              <a:t>Muckross</a:t>
            </a:r>
            <a:r>
              <a:rPr lang="en-IE" b="1" dirty="0" smtClean="0"/>
              <a:t>.</a:t>
            </a:r>
            <a:endParaRPr lang="en-IE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77038" y="1542743"/>
            <a:ext cx="281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Memorial to Maud in graveyard at </a:t>
            </a:r>
            <a:r>
              <a:rPr lang="en-IE" sz="1600" dirty="0" err="1" smtClean="0"/>
              <a:t>Filoli</a:t>
            </a:r>
            <a:r>
              <a:rPr lang="en-IE" sz="1600" dirty="0" smtClean="0"/>
              <a:t>. </a:t>
            </a:r>
            <a:endParaRPr lang="en-IE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47841" y="3501008"/>
            <a:ext cx="298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Memorial to Maud’s daughter Rosie in graveyard at </a:t>
            </a:r>
            <a:r>
              <a:rPr lang="en-IE" sz="1600" dirty="0" err="1" smtClean="0"/>
              <a:t>Filoli</a:t>
            </a:r>
            <a:r>
              <a:rPr lang="en-IE" sz="1600" dirty="0" smtClean="0"/>
              <a:t>.</a:t>
            </a:r>
            <a:endParaRPr lang="en-IE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1166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Graveyard at </a:t>
            </a:r>
            <a:r>
              <a:rPr lang="en-IE" b="1" dirty="0" err="1" smtClean="0">
                <a:solidFill>
                  <a:schemeClr val="bg1"/>
                </a:solidFill>
              </a:rPr>
              <a:t>Filoli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3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476656" y="274638"/>
            <a:ext cx="1296144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379450"/>
            <a:ext cx="7848872" cy="4340271"/>
          </a:xfr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8928992" cy="2031325"/>
          </a:xfrm>
          <a:prstGeom prst="rect">
            <a:avLst/>
          </a:prstGeom>
          <a:solidFill>
            <a:srgbClr val="DAEFC3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The Desmond Rebellion </a:t>
            </a: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against the English crown and the extension of English rule over Munster was led </a:t>
            </a: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by the Earl of Desmond Gerald </a:t>
            </a: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Fitzgerald. </a:t>
            </a:r>
          </a:p>
          <a:p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The Rebellion  began in 1579 and lasted for four years, until November </a:t>
            </a: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1583. </a:t>
            </a:r>
            <a:endParaRPr lang="en-IE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IE" dirty="0">
              <a:solidFill>
                <a:srgbClr val="00B0F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The Province of Munster was devastated </a:t>
            </a: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during these years </a:t>
            </a:r>
            <a:r>
              <a:rPr lang="en-IE" dirty="0">
                <a:latin typeface="Calibri" panose="020F0502020204030204" pitchFamily="34" charset="0"/>
                <a:cs typeface="Arial" panose="020B0604020202020204" pitchFamily="34" charset="0"/>
              </a:rPr>
              <a:t>of war and many people died of </a:t>
            </a:r>
            <a:r>
              <a:rPr lang="en-IE" dirty="0" smtClean="0">
                <a:latin typeface="Calibri" panose="020F0502020204030204" pitchFamily="34" charset="0"/>
                <a:cs typeface="Arial" panose="020B0604020202020204" pitchFamily="34" charset="0"/>
              </a:rPr>
              <a:t>famine and plague. </a:t>
            </a:r>
            <a:endParaRPr lang="en-IE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274638"/>
            <a:ext cx="2844824" cy="1143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8704" y="2132856"/>
            <a:ext cx="1224136" cy="3993307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 smtClean="0"/>
              <a:t>uckross</a:t>
            </a:r>
            <a:r>
              <a:rPr lang="en-IE" dirty="0" smtClean="0"/>
              <a:t> House in Black and white</a:t>
            </a:r>
            <a:endParaRPr lang="en-IE" dirty="0"/>
          </a:p>
        </p:txBody>
      </p:sp>
      <p:pic>
        <p:nvPicPr>
          <p:cNvPr id="1026" name="Picture 2" descr="N:\Photographs and Scans\Muckross House and Estate 2\Exterior, Muckross House\National Library of Ireland scan000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23268"/>
          <a:stretch/>
        </p:blipFill>
        <p:spPr bwMode="auto">
          <a:xfrm>
            <a:off x="59138" y="116632"/>
            <a:ext cx="638823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02" y="4149080"/>
            <a:ext cx="8892475" cy="258532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William and Agnes, together with their son-in-law Arthur Rose Vincent, decided to present </a:t>
            </a:r>
            <a:r>
              <a:rPr lang="en-IE" dirty="0" err="1" smtClean="0"/>
              <a:t>Muckross</a:t>
            </a:r>
            <a:r>
              <a:rPr lang="en-IE" dirty="0" smtClean="0"/>
              <a:t> House and its Estate to the Irish Nation in memory of Maud.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It became the property of the State on 1 January 1933 and was called the Bourn Vincent Memorial Park</a:t>
            </a:r>
            <a:r>
              <a:rPr lang="en-IE" dirty="0"/>
              <a:t>. However, the House remained empty and forlorn </a:t>
            </a:r>
            <a:r>
              <a:rPr lang="en-IE" dirty="0" smtClean="0"/>
              <a:t> for over 30 years.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In 1964  a local man, Dr Frank Hilliard, suggested that the House should become a Folk Museum for County Kerry.</a:t>
            </a: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3301279"/>
            <a:ext cx="1887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Dr Frank Hilliard </a:t>
            </a:r>
            <a:endParaRPr lang="en-IE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307" y="260647"/>
            <a:ext cx="2008775" cy="297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306896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solidFill>
                  <a:schemeClr val="bg1"/>
                </a:solidFill>
              </a:rPr>
              <a:t>Saving the hay at </a:t>
            </a:r>
            <a:r>
              <a:rPr lang="en-IE" sz="1600" b="1" dirty="0" err="1" smtClean="0">
                <a:solidFill>
                  <a:schemeClr val="bg1"/>
                </a:solidFill>
              </a:rPr>
              <a:t>Muckross</a:t>
            </a:r>
            <a:r>
              <a:rPr lang="en-IE" sz="1600" b="1" dirty="0" smtClean="0">
                <a:solidFill>
                  <a:schemeClr val="bg1"/>
                </a:solidFill>
              </a:rPr>
              <a:t>.</a:t>
            </a:r>
            <a:endParaRPr lang="en-I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033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816" y="548680"/>
            <a:ext cx="576064" cy="1143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11700792" y="3717032"/>
            <a:ext cx="792088" cy="2409131"/>
          </a:xfrm>
        </p:spPr>
        <p:txBody>
          <a:bodyPr>
            <a:normAutofit fontScale="47500" lnSpcReduction="20000"/>
          </a:bodyPr>
          <a:lstStyle/>
          <a:p>
            <a:r>
              <a:rPr lang="en-IE" dirty="0" smtClean="0"/>
              <a:t>Frank Hilliard and opening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0" y="3602501"/>
            <a:ext cx="4897150" cy="325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-4198"/>
          <a:stretch/>
        </p:blipFill>
        <p:spPr>
          <a:xfrm>
            <a:off x="107504" y="-34983"/>
            <a:ext cx="4338376" cy="286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997" y="108076"/>
            <a:ext cx="3993474" cy="260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3204864" y="476672"/>
            <a:ext cx="2787805" cy="127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221546" y="2492896"/>
            <a:ext cx="3193027" cy="1384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2040" y="2924944"/>
            <a:ext cx="4032448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E" dirty="0" err="1" smtClean="0"/>
              <a:t>Muckross</a:t>
            </a:r>
            <a:r>
              <a:rPr lang="en-IE" dirty="0" smtClean="0"/>
              <a:t> House opened to the public  on 14 </a:t>
            </a:r>
            <a:r>
              <a:rPr lang="en-IE" dirty="0"/>
              <a:t>June </a:t>
            </a:r>
            <a:r>
              <a:rPr lang="en-IE" dirty="0" smtClean="0"/>
              <a:t>1964.</a:t>
            </a:r>
            <a:r>
              <a:rPr lang="en-IE" dirty="0"/>
              <a:t> </a:t>
            </a:r>
            <a:endParaRPr lang="en-IE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E" dirty="0" smtClean="0"/>
              <a:t>Local </a:t>
            </a:r>
            <a:r>
              <a:rPr lang="en-IE" dirty="0"/>
              <a:t>schoolgirls were recruited as </a:t>
            </a:r>
            <a:r>
              <a:rPr lang="en-IE" dirty="0" smtClean="0"/>
              <a:t>guides.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E" dirty="0" smtClean="0"/>
              <a:t>About  </a:t>
            </a:r>
            <a:r>
              <a:rPr lang="en-IE" dirty="0"/>
              <a:t>5,000 people were present for the </a:t>
            </a:r>
            <a:r>
              <a:rPr lang="en-IE" dirty="0" smtClean="0"/>
              <a:t>opening.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IE" dirty="0" smtClean="0"/>
              <a:t>Over that first summer in 1964 </a:t>
            </a:r>
          </a:p>
          <a:p>
            <a:pPr lvl="0"/>
            <a:r>
              <a:rPr lang="en-IE" dirty="0"/>
              <a:t> </a:t>
            </a:r>
            <a:r>
              <a:rPr lang="en-IE" dirty="0" smtClean="0"/>
              <a:t>    (</a:t>
            </a:r>
            <a:r>
              <a:rPr lang="en-IE" i="1" dirty="0" smtClean="0"/>
              <a:t>c</a:t>
            </a:r>
            <a:r>
              <a:rPr lang="en-IE" dirty="0" smtClean="0"/>
              <a:t>. 16 weeks) 19,000 people visited </a:t>
            </a:r>
          </a:p>
          <a:p>
            <a:pPr lvl="0"/>
            <a:r>
              <a:rPr lang="en-IE" dirty="0"/>
              <a:t> </a:t>
            </a:r>
            <a:r>
              <a:rPr lang="en-IE" dirty="0" smtClean="0"/>
              <a:t>    </a:t>
            </a:r>
            <a:r>
              <a:rPr lang="en-IE" dirty="0" err="1" smtClean="0"/>
              <a:t>Muckross</a:t>
            </a:r>
            <a:r>
              <a:rPr lang="en-IE" dirty="0" smtClean="0"/>
              <a:t> House. </a:t>
            </a: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1949652" y="32887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bg1"/>
                </a:solidFill>
              </a:rPr>
              <a:t>Dr Hilliard</a:t>
            </a:r>
            <a:endParaRPr lang="en-I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803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02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704" y="274638"/>
            <a:ext cx="1080120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830" t="9795" b="1474"/>
          <a:stretch/>
        </p:blipFill>
        <p:spPr>
          <a:xfrm>
            <a:off x="323528" y="18750"/>
            <a:ext cx="8352928" cy="5354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5517232"/>
            <a:ext cx="8928992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morning following her arrival, Tuesday 27 August 1861, the Queen embarked upon the Lake at Ross Castle.  There were many people in boats waiting to see her.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 smtClean="0">
              <a:solidFill>
                <a:srgbClr val="CCEC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She had lunch in a very pretty cottage at Glena and she also visited </a:t>
            </a:r>
            <a:r>
              <a:rPr lang="en-IE" dirty="0" err="1" smtClean="0"/>
              <a:t>Derrycunnihy</a:t>
            </a:r>
            <a:r>
              <a:rPr lang="en-IE" dirty="0" smtClean="0"/>
              <a:t>. </a:t>
            </a:r>
            <a:endParaRPr lang="en-IE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6138" y="5389264"/>
            <a:ext cx="73025" cy="72035"/>
          </a:xfrm>
        </p:spPr>
      </p:pic>
      <p:sp>
        <p:nvSpPr>
          <p:cNvPr id="13" name="TextBox 12"/>
          <p:cNvSpPr txBox="1"/>
          <p:nvPr/>
        </p:nvSpPr>
        <p:spPr>
          <a:xfrm>
            <a:off x="1043608" y="486916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i="1" dirty="0" smtClean="0">
                <a:solidFill>
                  <a:schemeClr val="bg1"/>
                </a:solidFill>
              </a:rPr>
              <a:t>Illustrated London News</a:t>
            </a:r>
            <a:r>
              <a:rPr lang="en-IE" sz="16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IE" sz="1600" b="1" dirty="0">
                <a:solidFill>
                  <a:schemeClr val="bg1"/>
                </a:solidFill>
              </a:rPr>
              <a:t> </a:t>
            </a:r>
            <a:r>
              <a:rPr lang="en-IE" sz="1600" b="1" dirty="0" smtClean="0">
                <a:solidFill>
                  <a:schemeClr val="bg1"/>
                </a:solidFill>
              </a:rPr>
              <a:t>                   1861.</a:t>
            </a:r>
            <a:endParaRPr lang="en-I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453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8503626" cy="46061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71546"/>
            <a:ext cx="7262850" cy="51384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571612"/>
            <a:ext cx="7284183" cy="48633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692680" y="274638"/>
            <a:ext cx="1296144" cy="1143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4848" y="4365104"/>
            <a:ext cx="360040" cy="1761059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4034" name="Picture 2" descr="http://www.irish-photographs.com/gallery/main.php?g2_view=core.DownloadItem&amp;g2_itemId=565&amp;g2_serialNumber=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The lands of the rebels were confiscated and granted to ‘undertakers’ loyal to the English crown. </a:t>
            </a:r>
            <a:endParaRPr lang="en-IE" dirty="0" smtClean="0"/>
          </a:p>
          <a:p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Sir </a:t>
            </a:r>
            <a:r>
              <a:rPr lang="en-IE" dirty="0"/>
              <a:t>Valentine Browne was granted the lands of </a:t>
            </a:r>
            <a:r>
              <a:rPr lang="en-IE" dirty="0" err="1"/>
              <a:t>O’Donoghue</a:t>
            </a:r>
            <a:r>
              <a:rPr lang="en-IE" dirty="0"/>
              <a:t> </a:t>
            </a:r>
            <a:r>
              <a:rPr lang="en-IE" dirty="0" err="1"/>
              <a:t>Mór</a:t>
            </a:r>
            <a:r>
              <a:rPr lang="en-IE" dirty="0"/>
              <a:t> of Ross, near Killarney. For almost 400 years the Browne family held these lands.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187095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Ross Castle, Killarney</a:t>
            </a:r>
            <a:endParaRPr lang="en-IE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59532" y="107873"/>
            <a:ext cx="8419728" cy="4266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509120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One of Sir </a:t>
            </a:r>
            <a:r>
              <a:rPr lang="en-IE" dirty="0"/>
              <a:t>Valentine </a:t>
            </a:r>
            <a:r>
              <a:rPr lang="en-IE" dirty="0" smtClean="0"/>
              <a:t>Browne’s descendants built a new house, called Killarney House, near Killarney town </a:t>
            </a:r>
            <a:r>
              <a:rPr lang="en-IE" i="1" dirty="0" smtClean="0"/>
              <a:t>c.</a:t>
            </a:r>
            <a:r>
              <a:rPr lang="en-IE" dirty="0" smtClean="0"/>
              <a:t> 1725.  This view of the house would have looked towards the Countess Road.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house was demolished in the late 1870s.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After 1913 the old eighteenth century stable block was converted into another house, now also known as Killarney House. (</a:t>
            </a:r>
            <a:r>
              <a:rPr lang="en-IE" i="1" dirty="0" smtClean="0"/>
              <a:t>See the red arrow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69269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en-IE" b="1" dirty="0" smtClean="0">
                <a:solidFill>
                  <a:schemeClr val="bg1"/>
                </a:solidFill>
              </a:rPr>
              <a:t>    Stable block</a:t>
            </a:r>
            <a:endParaRPr lang="en-IE" b="1" dirty="0">
              <a:solidFill>
                <a:schemeClr val="bg1"/>
              </a:solidFill>
            </a:endParaRPr>
          </a:p>
          <a:p>
            <a:r>
              <a:rPr lang="en-IE" sz="3600" b="1" dirty="0" smtClean="0">
                <a:solidFill>
                  <a:srgbClr val="FF0000"/>
                </a:solidFill>
              </a:rPr>
              <a:t>       ↓</a:t>
            </a:r>
            <a:endParaRPr lang="en-IE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188640"/>
            <a:ext cx="208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chemeClr val="bg1"/>
                </a:solidFill>
              </a:rPr>
              <a:t>Killarney Town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050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Late 18</a:t>
            </a:r>
            <a:r>
              <a:rPr lang="en-IE" b="1" baseline="30000" dirty="0" smtClean="0">
                <a:solidFill>
                  <a:schemeClr val="bg1"/>
                </a:solidFill>
              </a:rPr>
              <a:t>th</a:t>
            </a:r>
            <a:r>
              <a:rPr lang="en-IE" b="1" dirty="0" smtClean="0">
                <a:solidFill>
                  <a:schemeClr val="bg1"/>
                </a:solidFill>
              </a:rPr>
              <a:t> century view of Killarney House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44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72" y="31409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The ‘Blue Hole’ – open-cut mine, on Ross Island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2936" y="0"/>
            <a:ext cx="2016225" cy="3844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0071" y="3353594"/>
            <a:ext cx="9233374" cy="375487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smtClean="0"/>
              <a:t>The </a:t>
            </a:r>
            <a:r>
              <a:rPr lang="en-IE" sz="2000" dirty="0"/>
              <a:t>first member of the Herbert family to settle in County Kerry was Thomas Herbert, from Wales. </a:t>
            </a:r>
            <a:r>
              <a:rPr lang="en-IE" sz="2000" dirty="0" smtClean="0"/>
              <a:t>He lived near Castleisland.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/>
              <a:t>Thomas’s son Edward </a:t>
            </a:r>
            <a:r>
              <a:rPr lang="en-IE" sz="2000" dirty="0" smtClean="0"/>
              <a:t>may have been the </a:t>
            </a:r>
            <a:r>
              <a:rPr lang="en-IE" sz="2000" dirty="0"/>
              <a:t>first Herbert to settle at </a:t>
            </a:r>
            <a:r>
              <a:rPr lang="en-IE" sz="2000" dirty="0" err="1"/>
              <a:t>Muckross</a:t>
            </a:r>
            <a:r>
              <a:rPr lang="en-IE" sz="2000" dirty="0"/>
              <a:t>, on </a:t>
            </a:r>
            <a:r>
              <a:rPr lang="en-IE" sz="2000" dirty="0" smtClean="0"/>
              <a:t>lands </a:t>
            </a:r>
            <a:r>
              <a:rPr lang="en-IE" sz="2000" dirty="0"/>
              <a:t>leased from the </a:t>
            </a:r>
            <a:r>
              <a:rPr lang="en-IE" sz="2000" dirty="0" smtClean="0"/>
              <a:t>Irish Mac </a:t>
            </a:r>
            <a:r>
              <a:rPr lang="en-IE" sz="2000" dirty="0" err="1"/>
              <a:t>Carthaigh</a:t>
            </a:r>
            <a:r>
              <a:rPr lang="en-IE" sz="2000" dirty="0"/>
              <a:t> </a:t>
            </a:r>
            <a:r>
              <a:rPr lang="en-IE" sz="2000" dirty="0" err="1"/>
              <a:t>Mór</a:t>
            </a:r>
            <a:r>
              <a:rPr lang="en-IE" sz="2000" dirty="0"/>
              <a:t> family</a:t>
            </a:r>
            <a:r>
              <a:rPr lang="en-IE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smtClean="0"/>
              <a:t>The </a:t>
            </a:r>
            <a:r>
              <a:rPr lang="en-IE" sz="2000" dirty="0" err="1" smtClean="0"/>
              <a:t>Herberts</a:t>
            </a:r>
            <a:r>
              <a:rPr lang="en-IE" sz="2000" dirty="0" smtClean="0"/>
              <a:t> built at least four different houses at </a:t>
            </a:r>
            <a:r>
              <a:rPr lang="en-IE" sz="2000" dirty="0" err="1" smtClean="0"/>
              <a:t>Muckross</a:t>
            </a:r>
            <a:r>
              <a:rPr lang="en-IE" sz="2000" dirty="0" smtClean="0"/>
              <a:t>, over a period of almost two centuries.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dirty="0" smtClean="0"/>
              <a:t>The picture above shows one of the </a:t>
            </a:r>
            <a:r>
              <a:rPr lang="en-IE" sz="2000" dirty="0" err="1" smtClean="0"/>
              <a:t>Herberts</a:t>
            </a:r>
            <a:r>
              <a:rPr lang="en-IE" sz="2000" dirty="0" smtClean="0"/>
              <a:t>’ 18</a:t>
            </a:r>
            <a:r>
              <a:rPr lang="en-IE" sz="2000" baseline="30000" dirty="0" smtClean="0"/>
              <a:t>th</a:t>
            </a:r>
            <a:r>
              <a:rPr lang="en-IE" sz="2000" dirty="0" smtClean="0"/>
              <a:t> century houses. It stood near Lough </a:t>
            </a:r>
            <a:r>
              <a:rPr lang="en-IE" sz="2000" dirty="0" err="1" smtClean="0"/>
              <a:t>Leane</a:t>
            </a:r>
            <a:r>
              <a:rPr lang="en-IE" sz="2000" dirty="0" smtClean="0"/>
              <a:t> (Lower Lake), north of the present </a:t>
            </a:r>
            <a:r>
              <a:rPr lang="en-IE" sz="2000" dirty="0" err="1" smtClean="0"/>
              <a:t>Muckross</a:t>
            </a:r>
            <a:r>
              <a:rPr lang="en-IE" sz="2000" dirty="0" smtClean="0"/>
              <a:t> House.</a:t>
            </a:r>
            <a:endParaRPr lang="en-I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-3996952" y="3212976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The ‘Blue Hole’ open-cut mine, Ross Island</a:t>
            </a:r>
            <a:r>
              <a:rPr lang="en-IE" dirty="0" smtClean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7697"/>
            <a:ext cx="2632686" cy="18592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2200" y="1965915"/>
            <a:ext cx="2632686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Herbert crest of Wyvern or dragon with the motto:</a:t>
            </a:r>
          </a:p>
          <a:p>
            <a:r>
              <a:rPr lang="en-IE" sz="1600" dirty="0" smtClean="0"/>
              <a:t>‘Every man according to his taste.’</a:t>
            </a:r>
            <a:endParaRPr lang="en-IE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62946" y="62878"/>
            <a:ext cx="5879053" cy="3078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42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2760" y="274638"/>
            <a:ext cx="1008112" cy="1143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11196736" y="1600201"/>
            <a:ext cx="576064" cy="3833946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5058" name="Picture 2" descr="http://www.vacationkillarney.com/wp-content/uploads/2014/07/MG_7773-728x46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6854" y="33380"/>
            <a:ext cx="8830280" cy="49142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504" y="5229200"/>
            <a:ext cx="8856983" cy="1477328"/>
          </a:xfrm>
          <a:prstGeom prst="rect">
            <a:avLst/>
          </a:prstGeom>
          <a:solidFill>
            <a:srgbClr val="DAEFC3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One of Thomas’ great granddaughters,  Agnes Herbert, married Florence Mac </a:t>
            </a:r>
            <a:r>
              <a:rPr lang="en-IE" dirty="0" err="1" smtClean="0"/>
              <a:t>Carthaigh</a:t>
            </a:r>
            <a:r>
              <a:rPr lang="en-IE" dirty="0" smtClean="0"/>
              <a:t> </a:t>
            </a:r>
            <a:r>
              <a:rPr lang="en-IE" dirty="0" err="1" smtClean="0"/>
              <a:t>Mór</a:t>
            </a:r>
            <a:r>
              <a:rPr lang="en-IE" dirty="0" smtClean="0"/>
              <a:t> and they had one son called Charles.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Charles died when he fell off a horse. His mother’s family, the </a:t>
            </a:r>
            <a:r>
              <a:rPr lang="en-IE" dirty="0" err="1" smtClean="0"/>
              <a:t>Herberts</a:t>
            </a:r>
            <a:r>
              <a:rPr lang="en-IE" dirty="0" smtClean="0"/>
              <a:t>, inherited his lands at </a:t>
            </a:r>
            <a:r>
              <a:rPr lang="en-IE" dirty="0" err="1" smtClean="0"/>
              <a:t>Muckross</a:t>
            </a:r>
            <a:r>
              <a:rPr lang="en-IE" dirty="0" smtClean="0"/>
              <a:t>, which they had previously only leased.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18859" y="4469929"/>
            <a:ext cx="835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solidFill>
                  <a:schemeClr val="bg1"/>
                </a:solidFill>
              </a:rPr>
              <a:t>       Mac </a:t>
            </a:r>
            <a:r>
              <a:rPr lang="en-IE" sz="1600" b="1" dirty="0" err="1" smtClean="0">
                <a:solidFill>
                  <a:schemeClr val="bg1"/>
                </a:solidFill>
              </a:rPr>
              <a:t>Carthaigh</a:t>
            </a:r>
            <a:r>
              <a:rPr lang="en-IE" sz="1600" b="1" dirty="0" smtClean="0">
                <a:solidFill>
                  <a:schemeClr val="bg1"/>
                </a:solidFill>
              </a:rPr>
              <a:t> </a:t>
            </a:r>
            <a:r>
              <a:rPr lang="en-IE" sz="1600" b="1" dirty="0" err="1" smtClean="0">
                <a:solidFill>
                  <a:schemeClr val="bg1"/>
                </a:solidFill>
              </a:rPr>
              <a:t>Mór</a:t>
            </a:r>
            <a:r>
              <a:rPr lang="en-IE" sz="1600" b="1" dirty="0" smtClean="0">
                <a:solidFill>
                  <a:schemeClr val="bg1"/>
                </a:solidFill>
              </a:rPr>
              <a:t>  castle at  </a:t>
            </a:r>
            <a:r>
              <a:rPr lang="en-IE" sz="1600" b="1" dirty="0" err="1" smtClean="0">
                <a:solidFill>
                  <a:schemeClr val="bg1"/>
                </a:solidFill>
              </a:rPr>
              <a:t>Castlelough</a:t>
            </a:r>
            <a:r>
              <a:rPr lang="en-IE" sz="1600" b="1" dirty="0" smtClean="0">
                <a:solidFill>
                  <a:schemeClr val="bg1"/>
                </a:solidFill>
              </a:rPr>
              <a:t>, near the Lake Hotel, Killarney.</a:t>
            </a:r>
            <a:r>
              <a:rPr lang="en-IE" dirty="0" smtClean="0"/>
              <a:t>. </a:t>
            </a:r>
            <a:endParaRPr lang="en-I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Copper Mines, etc.</a:t>
            </a: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-6082" y="4242632"/>
            <a:ext cx="580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During the 1750s the Herbert family were involved in copper </a:t>
            </a:r>
            <a:r>
              <a:rPr lang="en-IE" dirty="0"/>
              <a:t>mining activities on the </a:t>
            </a:r>
            <a:r>
              <a:rPr lang="en-IE" dirty="0" err="1"/>
              <a:t>Muckross</a:t>
            </a:r>
            <a:r>
              <a:rPr lang="en-IE" dirty="0"/>
              <a:t> Peninsula</a:t>
            </a:r>
            <a:r>
              <a:rPr lang="en-IE" dirty="0" smtClean="0"/>
              <a:t>. </a:t>
            </a:r>
          </a:p>
          <a:p>
            <a:r>
              <a:rPr lang="en-IE" dirty="0"/>
              <a:t> </a:t>
            </a:r>
            <a:r>
              <a:rPr lang="en-IE" dirty="0" smtClean="0"/>
              <a:t>    The copper was taken by road to Kenmare and then </a:t>
            </a:r>
          </a:p>
          <a:p>
            <a:r>
              <a:rPr lang="en-IE" dirty="0"/>
              <a:t> </a:t>
            </a:r>
            <a:r>
              <a:rPr lang="en-IE" dirty="0" smtClean="0"/>
              <a:t>    shipped to Bristol.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The </a:t>
            </a:r>
            <a:r>
              <a:rPr lang="en-IE" dirty="0" err="1" smtClean="0"/>
              <a:t>Herberts</a:t>
            </a:r>
            <a:r>
              <a:rPr lang="en-IE" dirty="0" smtClean="0"/>
              <a:t> were also involved in copper mining on Ross Island during the mid 1750s.  However, flooding of the mines by lake water was a problem.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29274" y="0"/>
            <a:ext cx="5121294" cy="4242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08104" y="0"/>
            <a:ext cx="3517882" cy="471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585198" y="1188915"/>
                <a:ext cx="434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en-IE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198" y="1188915"/>
                <a:ext cx="434734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619057" y="692696"/>
                <a:ext cx="216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en-IE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057" y="692696"/>
                <a:ext cx="216024" cy="52322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-44082" y="804194"/>
            <a:ext cx="271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Flooded mine at </a:t>
            </a:r>
          </a:p>
          <a:p>
            <a:r>
              <a:rPr lang="en-IE" b="1" dirty="0" smtClean="0">
                <a:solidFill>
                  <a:schemeClr val="bg1"/>
                </a:solidFill>
              </a:rPr>
              <a:t>Ross Island.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5013176"/>
            <a:ext cx="3085834" cy="1200329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The Herbert family became very wealthy during the 18</a:t>
            </a:r>
            <a:r>
              <a:rPr lang="en-IE" baseline="30000" dirty="0" smtClean="0"/>
              <a:t>th</a:t>
            </a:r>
            <a:r>
              <a:rPr lang="en-IE" dirty="0" smtClean="0"/>
              <a:t>   </a:t>
            </a:r>
          </a:p>
          <a:p>
            <a:r>
              <a:rPr lang="en-IE" dirty="0" smtClean="0"/>
              <a:t>century due to their mining activities.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59885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55576" y="104595"/>
            <a:ext cx="3348609" cy="433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-24223"/>
            <a:ext cx="3312368" cy="455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7504" y="4725144"/>
            <a:ext cx="4464496" cy="175432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Henry Arthur Herbert (1815-1866) married Mary Balfour in 1837.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He became a Member of Parliament in 1847 </a:t>
            </a:r>
            <a:r>
              <a:rPr lang="en-IE" dirty="0" smtClean="0"/>
              <a:t>and briefly served </a:t>
            </a:r>
            <a:r>
              <a:rPr lang="en-IE" dirty="0"/>
              <a:t>as  Chief Secretary for Ireland 1857-1858</a:t>
            </a:r>
            <a:r>
              <a:rPr lang="en-IE" dirty="0" smtClean="0"/>
              <a:t>.</a:t>
            </a:r>
            <a:endParaRPr lang="en-IE" dirty="0"/>
          </a:p>
        </p:txBody>
      </p:sp>
      <p:sp>
        <p:nvSpPr>
          <p:cNvPr id="2" name="TextBox 1"/>
          <p:cNvSpPr txBox="1"/>
          <p:nvPr/>
        </p:nvSpPr>
        <p:spPr>
          <a:xfrm>
            <a:off x="4716016" y="4725144"/>
            <a:ext cx="4355976" cy="175432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/>
              <a:t>Mary </a:t>
            </a:r>
            <a:r>
              <a:rPr lang="en-IE" dirty="0" smtClean="0"/>
              <a:t>(1817-1893) was </a:t>
            </a:r>
            <a:r>
              <a:rPr lang="en-IE" dirty="0"/>
              <a:t>from Scotland. </a:t>
            </a:r>
            <a:endParaRPr lang="en-IE" dirty="0" smtClean="0"/>
          </a:p>
          <a:p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smtClean="0"/>
              <a:t>She </a:t>
            </a:r>
            <a:r>
              <a:rPr lang="en-IE" dirty="0"/>
              <a:t>loved to paint in watercolours and many of her paintings decorate the walls of </a:t>
            </a:r>
            <a:r>
              <a:rPr lang="en-IE" dirty="0" err="1"/>
              <a:t>Muckross</a:t>
            </a:r>
            <a:r>
              <a:rPr lang="en-IE" dirty="0"/>
              <a:t> House today.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33993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</TotalTime>
  <Words>2635</Words>
  <Application>Microsoft Office PowerPoint</Application>
  <PresentationFormat>On-screen Show (4:3)</PresentationFormat>
  <Paragraphs>279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Tommy Galvin</dc:creator>
  <cp:lastModifiedBy>User</cp:lastModifiedBy>
  <cp:revision>235</cp:revision>
  <dcterms:created xsi:type="dcterms:W3CDTF">2014-05-19T21:36:33Z</dcterms:created>
  <dcterms:modified xsi:type="dcterms:W3CDTF">2015-11-30T11:20:37Z</dcterms:modified>
</cp:coreProperties>
</file>